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60" r:id="rId5"/>
    <p:sldId id="259" r:id="rId6"/>
    <p:sldId id="258"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192728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4206897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3211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3834123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6642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3850138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3962339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132391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357688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21173E-91B0-4017-BCDB-D53ACD2A9445}"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2761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21173E-91B0-4017-BCDB-D53ACD2A9445}"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1473957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21173E-91B0-4017-BCDB-D53ACD2A9445}" type="datetimeFigureOut">
              <a:rPr lang="en-GB" smtClean="0"/>
              <a:t>30/03/2020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3723197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21173E-91B0-4017-BCDB-D53ACD2A9445}" type="datetimeFigureOut">
              <a:rPr lang="en-GB" smtClean="0"/>
              <a:t>30/03/2020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2264422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1173E-91B0-4017-BCDB-D53ACD2A9445}" type="datetimeFigureOut">
              <a:rPr lang="en-GB" smtClean="0"/>
              <a:t>30/03/2020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358924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21173E-91B0-4017-BCDB-D53ACD2A9445}"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424068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21173E-91B0-4017-BCDB-D53ACD2A9445}"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A9AEA8-F656-4617-A2CC-5E8B4F9E7A0D}" type="slidenum">
              <a:rPr lang="en-GB" smtClean="0"/>
              <a:t>‹#›</a:t>
            </a:fld>
            <a:endParaRPr lang="en-GB"/>
          </a:p>
        </p:txBody>
      </p:sp>
    </p:spTree>
    <p:extLst>
      <p:ext uri="{BB962C8B-B14F-4D97-AF65-F5344CB8AC3E}">
        <p14:creationId xmlns:p14="http://schemas.microsoft.com/office/powerpoint/2010/main" val="326280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21173E-91B0-4017-BCDB-D53ACD2A9445}" type="datetimeFigureOut">
              <a:rPr lang="en-GB" smtClean="0"/>
              <a:t>30/03/2020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A9AEA8-F656-4617-A2CC-5E8B4F9E7A0D}" type="slidenum">
              <a:rPr lang="en-GB" smtClean="0"/>
              <a:t>‹#›</a:t>
            </a:fld>
            <a:endParaRPr lang="en-GB"/>
          </a:p>
        </p:txBody>
      </p:sp>
    </p:spTree>
    <p:extLst>
      <p:ext uri="{BB962C8B-B14F-4D97-AF65-F5344CB8AC3E}">
        <p14:creationId xmlns:p14="http://schemas.microsoft.com/office/powerpoint/2010/main" val="418219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mailto:alan_turfshop@yahoo.com" TargetMode="External"/><Relationship Id="rId4" Type="http://schemas.openxmlformats.org/officeDocument/2006/relationships/hyperlink" Target="mailto:Email-kenny@sportsturfservic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2DD01-64A4-4480-A84A-446EBD38459B}"/>
              </a:ext>
            </a:extLst>
          </p:cNvPr>
          <p:cNvSpPr>
            <a:spLocks noGrp="1"/>
          </p:cNvSpPr>
          <p:nvPr>
            <p:ph type="ctrTitle"/>
          </p:nvPr>
        </p:nvSpPr>
        <p:spPr>
          <a:xfrm>
            <a:off x="985968" y="4473225"/>
            <a:ext cx="8288035" cy="1095059"/>
          </a:xfrm>
        </p:spPr>
        <p:txBody>
          <a:bodyPr>
            <a:normAutofit/>
          </a:bodyPr>
          <a:lstStyle/>
          <a:p>
            <a:pPr algn="l">
              <a:lnSpc>
                <a:spcPct val="90000"/>
              </a:lnSpc>
            </a:pPr>
            <a:r>
              <a:rPr lang="en-GB" sz="3400"/>
              <a:t>Serving the Scottish Bowling Community </a:t>
            </a:r>
          </a:p>
        </p:txBody>
      </p:sp>
      <p:sp>
        <p:nvSpPr>
          <p:cNvPr id="3" name="Subtitle 2">
            <a:extLst>
              <a:ext uri="{FF2B5EF4-FFF2-40B4-BE49-F238E27FC236}">
                <a16:creationId xmlns:a16="http://schemas.microsoft.com/office/drawing/2014/main" id="{91F2CB4C-F873-42C3-B28F-110E7D6333C0}"/>
              </a:ext>
            </a:extLst>
          </p:cNvPr>
          <p:cNvSpPr>
            <a:spLocks noGrp="1"/>
          </p:cNvSpPr>
          <p:nvPr>
            <p:ph type="subTitle" idx="1"/>
          </p:nvPr>
        </p:nvSpPr>
        <p:spPr>
          <a:xfrm>
            <a:off x="985968" y="5569874"/>
            <a:ext cx="8288035" cy="471488"/>
          </a:xfrm>
        </p:spPr>
        <p:txBody>
          <a:bodyPr>
            <a:normAutofit/>
          </a:bodyPr>
          <a:lstStyle/>
          <a:p>
            <a:pPr algn="l"/>
            <a:r>
              <a:rPr lang="en-GB"/>
              <a:t>In partnership with Bowls Scotland </a:t>
            </a:r>
          </a:p>
        </p:txBody>
      </p:sp>
      <p:pic>
        <p:nvPicPr>
          <p:cNvPr id="7" name="Picture 6" descr="A close up of a logo&#10;&#10;Description automatically generated">
            <a:extLst>
              <a:ext uri="{FF2B5EF4-FFF2-40B4-BE49-F238E27FC236}">
                <a16:creationId xmlns:a16="http://schemas.microsoft.com/office/drawing/2014/main" id="{D69FFF3D-80B6-46A5-AD7A-50DD7D5253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2904" y="609600"/>
            <a:ext cx="2722661" cy="3642357"/>
          </a:xfrm>
          <a:prstGeom prst="rect">
            <a:avLst/>
          </a:prstGeom>
        </p:spPr>
      </p:pic>
      <p:pic>
        <p:nvPicPr>
          <p:cNvPr id="5" name="Picture 4" descr="A close up of a sign&#10;&#10;Description automatically generated">
            <a:extLst>
              <a:ext uri="{FF2B5EF4-FFF2-40B4-BE49-F238E27FC236}">
                <a16:creationId xmlns:a16="http://schemas.microsoft.com/office/drawing/2014/main" id="{64914895-DEC7-4CD2-ADB6-404E67DDB4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1102" y="1441991"/>
            <a:ext cx="4882899" cy="1977574"/>
          </a:xfrm>
          <a:prstGeom prst="rect">
            <a:avLst/>
          </a:prstGeom>
        </p:spPr>
      </p:pic>
    </p:spTree>
    <p:extLst>
      <p:ext uri="{BB962C8B-B14F-4D97-AF65-F5344CB8AC3E}">
        <p14:creationId xmlns:p14="http://schemas.microsoft.com/office/powerpoint/2010/main" val="3651793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close up of a sign&#10;&#10;Description automatically generated">
            <a:extLst>
              <a:ext uri="{FF2B5EF4-FFF2-40B4-BE49-F238E27FC236}">
                <a16:creationId xmlns:a16="http://schemas.microsoft.com/office/drawing/2014/main" id="{BC61A18A-1458-43C6-97BC-09C9884F6B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251" y="2692453"/>
            <a:ext cx="3856774" cy="1561993"/>
          </a:xfrm>
          <a:prstGeom prst="rect">
            <a:avLst/>
          </a:prstGeom>
        </p:spPr>
      </p:pic>
      <p:sp>
        <p:nvSpPr>
          <p:cNvPr id="3" name="Content Placeholder 2">
            <a:extLst>
              <a:ext uri="{FF2B5EF4-FFF2-40B4-BE49-F238E27FC236}">
                <a16:creationId xmlns:a16="http://schemas.microsoft.com/office/drawing/2014/main" id="{1061D08C-76DB-46AF-B03B-C508B81ABCCB}"/>
              </a:ext>
            </a:extLst>
          </p:cNvPr>
          <p:cNvSpPr>
            <a:spLocks noGrp="1"/>
          </p:cNvSpPr>
          <p:nvPr>
            <p:ph idx="1"/>
          </p:nvPr>
        </p:nvSpPr>
        <p:spPr>
          <a:xfrm>
            <a:off x="7147753" y="2173357"/>
            <a:ext cx="5044248" cy="3034747"/>
          </a:xfrm>
        </p:spPr>
        <p:txBody>
          <a:bodyPr anchor="t">
            <a:normAutofit/>
          </a:bodyPr>
          <a:lstStyle/>
          <a:p>
            <a:pPr marL="0" indent="0">
              <a:buNone/>
            </a:pPr>
            <a:r>
              <a:rPr lang="en-GB" sz="2400" dirty="0">
                <a:solidFill>
                  <a:srgbClr val="FFFFFF"/>
                </a:solidFill>
              </a:rPr>
              <a:t>Sports Turf Services have put together this simple guide to help your green keeper and club get through this difficult time and hopefully ensure that when that opening day finally takes place your green will be in the best condition possible</a:t>
            </a:r>
          </a:p>
        </p:txBody>
      </p:sp>
    </p:spTree>
    <p:extLst>
      <p:ext uri="{BB962C8B-B14F-4D97-AF65-F5344CB8AC3E}">
        <p14:creationId xmlns:p14="http://schemas.microsoft.com/office/powerpoint/2010/main" val="3526557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65CE6-0738-44FA-B52E-DBBB73CCE72A}"/>
              </a:ext>
            </a:extLst>
          </p:cNvPr>
          <p:cNvSpPr>
            <a:spLocks noGrp="1"/>
          </p:cNvSpPr>
          <p:nvPr>
            <p:ph type="title"/>
          </p:nvPr>
        </p:nvSpPr>
        <p:spPr/>
        <p:txBody>
          <a:bodyPr/>
          <a:lstStyle/>
          <a:p>
            <a:r>
              <a:rPr lang="en-GB" b="1" dirty="0"/>
              <a:t>Please think of your health before carrying out any work </a:t>
            </a:r>
            <a:endParaRPr lang="en-GB" dirty="0"/>
          </a:p>
        </p:txBody>
      </p:sp>
      <p:sp>
        <p:nvSpPr>
          <p:cNvPr id="3" name="Content Placeholder 2">
            <a:extLst>
              <a:ext uri="{FF2B5EF4-FFF2-40B4-BE49-F238E27FC236}">
                <a16:creationId xmlns:a16="http://schemas.microsoft.com/office/drawing/2014/main" id="{2B6B72F9-F307-4837-97FF-259C49916311}"/>
              </a:ext>
            </a:extLst>
          </p:cNvPr>
          <p:cNvSpPr>
            <a:spLocks noGrp="1"/>
          </p:cNvSpPr>
          <p:nvPr>
            <p:ph idx="1"/>
          </p:nvPr>
        </p:nvSpPr>
        <p:spPr>
          <a:xfrm>
            <a:off x="677334" y="1431718"/>
            <a:ext cx="9089518" cy="5426281"/>
          </a:xfrm>
        </p:spPr>
        <p:txBody>
          <a:bodyPr>
            <a:normAutofit fontScale="92500"/>
          </a:bodyPr>
          <a:lstStyle/>
          <a:p>
            <a:pPr marL="0" indent="0">
              <a:buNone/>
            </a:pPr>
            <a:endParaRPr lang="en-GB" sz="2000" dirty="0"/>
          </a:p>
          <a:p>
            <a:pPr marL="0" indent="0">
              <a:buNone/>
            </a:pPr>
            <a:r>
              <a:rPr lang="en-GB" sz="2000" dirty="0"/>
              <a:t>Without doubt Coronavirus has thrown up one of the most challenging situations we are ever likely to encounter and whilst bowling may seem insignificant at present we all hope that we will soon be back out on the greens. </a:t>
            </a:r>
          </a:p>
          <a:p>
            <a:pPr marL="0" indent="0">
              <a:buNone/>
            </a:pPr>
            <a:r>
              <a:rPr lang="en-GB" sz="2000" dirty="0"/>
              <a:t>We recommend you carry out </a:t>
            </a:r>
            <a:r>
              <a:rPr lang="en-GB" sz="2600" b="1" dirty="0"/>
              <a:t>minimal maintenance </a:t>
            </a:r>
            <a:r>
              <a:rPr lang="en-GB" sz="2000" dirty="0"/>
              <a:t>during this time, this includes: Cutting the greens and removing any dew that may be on the greens. </a:t>
            </a:r>
          </a:p>
          <a:p>
            <a:r>
              <a:rPr lang="en-GB" sz="2000" dirty="0"/>
              <a:t>How often should I cut the greens? </a:t>
            </a:r>
          </a:p>
          <a:p>
            <a:pPr marL="0" indent="0">
              <a:buNone/>
            </a:pPr>
            <a:r>
              <a:rPr lang="en-GB" sz="2000" dirty="0"/>
              <a:t> - Mow green </a:t>
            </a:r>
            <a:r>
              <a:rPr lang="en-GB" sz="2600" b="1" dirty="0"/>
              <a:t>no more than twice</a:t>
            </a:r>
            <a:r>
              <a:rPr lang="en-GB" sz="2600" dirty="0"/>
              <a:t> </a:t>
            </a:r>
            <a:r>
              <a:rPr lang="en-GB" sz="2000" dirty="0"/>
              <a:t>every seven days if possible maintaining a height of cut between 5mm - 7mm. This will ensure the sward retains its fine turf characteristics</a:t>
            </a:r>
          </a:p>
          <a:p>
            <a:r>
              <a:rPr lang="en-GB" sz="2000" dirty="0"/>
              <a:t>Whilst mowing check for signs of disease, turf pests and stress – please call us if you have any questions with regards to this</a:t>
            </a:r>
          </a:p>
          <a:p>
            <a:r>
              <a:rPr lang="en-GB" sz="2000" dirty="0"/>
              <a:t>Finally, please remember that the grass population on your bowling green is very resilient and, unlike us, will survive and recover without food and water for a very long period. </a:t>
            </a:r>
          </a:p>
          <a:p>
            <a:pPr marL="0" indent="0">
              <a:buNone/>
            </a:pPr>
            <a:endParaRPr lang="en-GB" dirty="0"/>
          </a:p>
        </p:txBody>
      </p:sp>
    </p:spTree>
    <p:extLst>
      <p:ext uri="{BB962C8B-B14F-4D97-AF65-F5344CB8AC3E}">
        <p14:creationId xmlns:p14="http://schemas.microsoft.com/office/powerpoint/2010/main" val="209572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44EF4-4A03-4449-BC98-0FBAFF291BF5}"/>
              </a:ext>
            </a:extLst>
          </p:cNvPr>
          <p:cNvSpPr>
            <a:spLocks noGrp="1"/>
          </p:cNvSpPr>
          <p:nvPr>
            <p:ph type="title"/>
          </p:nvPr>
        </p:nvSpPr>
        <p:spPr/>
        <p:txBody>
          <a:bodyPr/>
          <a:lstStyle/>
          <a:p>
            <a:r>
              <a:rPr lang="en-GB" dirty="0"/>
              <a:t>Mowing your Green </a:t>
            </a:r>
          </a:p>
        </p:txBody>
      </p:sp>
      <p:sp>
        <p:nvSpPr>
          <p:cNvPr id="3" name="Content Placeholder 2">
            <a:extLst>
              <a:ext uri="{FF2B5EF4-FFF2-40B4-BE49-F238E27FC236}">
                <a16:creationId xmlns:a16="http://schemas.microsoft.com/office/drawing/2014/main" id="{BE29C73A-9AA3-4F91-94A8-A65C6E7662AF}"/>
              </a:ext>
            </a:extLst>
          </p:cNvPr>
          <p:cNvSpPr>
            <a:spLocks noGrp="1"/>
          </p:cNvSpPr>
          <p:nvPr>
            <p:ph idx="1"/>
          </p:nvPr>
        </p:nvSpPr>
        <p:spPr>
          <a:xfrm>
            <a:off x="677334" y="1710015"/>
            <a:ext cx="8596668" cy="3880773"/>
          </a:xfrm>
        </p:spPr>
        <p:txBody>
          <a:bodyPr>
            <a:normAutofit fontScale="92500"/>
          </a:bodyPr>
          <a:lstStyle/>
          <a:p>
            <a:pPr marL="0" indent="0">
              <a:buNone/>
            </a:pPr>
            <a:r>
              <a:rPr lang="en-GB" sz="2400" dirty="0"/>
              <a:t>The virus has struck at a time when spring grass growth is minimal and during the remainder of March and through April your green should require </a:t>
            </a:r>
            <a:r>
              <a:rPr lang="en-GB" sz="2800" b="1" dirty="0"/>
              <a:t>no more </a:t>
            </a:r>
            <a:r>
              <a:rPr lang="en-GB" sz="2400" dirty="0"/>
              <a:t>that 2 cuts per week. </a:t>
            </a:r>
          </a:p>
          <a:p>
            <a:pPr marL="0" indent="0">
              <a:buNone/>
            </a:pPr>
            <a:r>
              <a:rPr lang="en-GB" sz="2400" dirty="0"/>
              <a:t>The height of cut is not of paramount importance at present as there are no bowlers requiring pace. Your mower should ideally be set at a height of cut between 5mm and 7mm. </a:t>
            </a:r>
          </a:p>
          <a:p>
            <a:pPr marL="0" indent="0">
              <a:buNone/>
            </a:pPr>
            <a:r>
              <a:rPr lang="en-GB" sz="2400" dirty="0"/>
              <a:t>If you are unsure what height your mower is set at please call one of our advisors. Please ensure your mower is washed down after use and follow any manufacturers instruction on maintenance. </a:t>
            </a:r>
          </a:p>
        </p:txBody>
      </p:sp>
    </p:spTree>
    <p:extLst>
      <p:ext uri="{BB962C8B-B14F-4D97-AF65-F5344CB8AC3E}">
        <p14:creationId xmlns:p14="http://schemas.microsoft.com/office/powerpoint/2010/main" val="3616005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78C50-7704-4BD0-94D7-1E43C0669F52}"/>
              </a:ext>
            </a:extLst>
          </p:cNvPr>
          <p:cNvSpPr>
            <a:spLocks noGrp="1"/>
          </p:cNvSpPr>
          <p:nvPr>
            <p:ph type="title"/>
          </p:nvPr>
        </p:nvSpPr>
        <p:spPr/>
        <p:txBody>
          <a:bodyPr/>
          <a:lstStyle/>
          <a:p>
            <a:r>
              <a:rPr lang="en-GB" dirty="0"/>
              <a:t>Switching </a:t>
            </a:r>
          </a:p>
        </p:txBody>
      </p:sp>
      <p:sp>
        <p:nvSpPr>
          <p:cNvPr id="3" name="Content Placeholder 2">
            <a:extLst>
              <a:ext uri="{FF2B5EF4-FFF2-40B4-BE49-F238E27FC236}">
                <a16:creationId xmlns:a16="http://schemas.microsoft.com/office/drawing/2014/main" id="{8BC8AD87-CA4D-4974-86B2-90AC02DB2CA6}"/>
              </a:ext>
            </a:extLst>
          </p:cNvPr>
          <p:cNvSpPr>
            <a:spLocks noGrp="1"/>
          </p:cNvSpPr>
          <p:nvPr>
            <p:ph idx="1"/>
          </p:nvPr>
        </p:nvSpPr>
        <p:spPr>
          <a:xfrm>
            <a:off x="677334" y="1520930"/>
            <a:ext cx="8596668" cy="3816140"/>
          </a:xfrm>
        </p:spPr>
        <p:txBody>
          <a:bodyPr>
            <a:normAutofit/>
          </a:bodyPr>
          <a:lstStyle/>
          <a:p>
            <a:pPr marL="0" indent="0">
              <a:buNone/>
            </a:pPr>
            <a:r>
              <a:rPr lang="en-GB" sz="2400" dirty="0"/>
              <a:t>This basic task is extremely important in reducing disease and weed occurrence. Morning dew </a:t>
            </a:r>
            <a:r>
              <a:rPr lang="en-GB" sz="2400"/>
              <a:t>left on </a:t>
            </a:r>
            <a:r>
              <a:rPr lang="en-GB" sz="2400" dirty="0"/>
              <a:t>the surface increases the risk of disease. Many turf damaging fungi are spread through water so keeping the surface as dry as possible will reduce the threat of disease.</a:t>
            </a:r>
          </a:p>
          <a:p>
            <a:pPr marL="0" indent="0">
              <a:buNone/>
            </a:pPr>
            <a:r>
              <a:rPr lang="en-GB" sz="2400" dirty="0"/>
              <a:t>Switching worm casts off the surface will prevent invasion of weeds. A worm cast is an ideal seed bed for weeds. </a:t>
            </a:r>
          </a:p>
          <a:p>
            <a:pPr marL="0" indent="0">
              <a:buNone/>
            </a:pPr>
            <a:r>
              <a:rPr lang="en-GB" sz="2400" dirty="0"/>
              <a:t>Switching should </a:t>
            </a:r>
            <a:r>
              <a:rPr lang="en-GB" sz="2800" b="1" dirty="0"/>
              <a:t>only</a:t>
            </a:r>
            <a:r>
              <a:rPr lang="en-GB" sz="2400" dirty="0"/>
              <a:t> be carried out when there is dew on the greens.</a:t>
            </a:r>
          </a:p>
        </p:txBody>
      </p:sp>
    </p:spTree>
    <p:extLst>
      <p:ext uri="{BB962C8B-B14F-4D97-AF65-F5344CB8AC3E}">
        <p14:creationId xmlns:p14="http://schemas.microsoft.com/office/powerpoint/2010/main" val="28076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E5230-580D-404F-A2D1-E2A81026FD39}"/>
              </a:ext>
            </a:extLst>
          </p:cNvPr>
          <p:cNvSpPr>
            <a:spLocks noGrp="1"/>
          </p:cNvSpPr>
          <p:nvPr>
            <p:ph type="title"/>
          </p:nvPr>
        </p:nvSpPr>
        <p:spPr/>
        <p:txBody>
          <a:bodyPr/>
          <a:lstStyle/>
          <a:p>
            <a:r>
              <a:rPr lang="en-GB" dirty="0"/>
              <a:t>STS Virtual Advisory Service </a:t>
            </a:r>
          </a:p>
        </p:txBody>
      </p:sp>
      <p:sp>
        <p:nvSpPr>
          <p:cNvPr id="3" name="Content Placeholder 2">
            <a:extLst>
              <a:ext uri="{FF2B5EF4-FFF2-40B4-BE49-F238E27FC236}">
                <a16:creationId xmlns:a16="http://schemas.microsoft.com/office/drawing/2014/main" id="{7D67CBE1-3BB1-4FC5-A63C-F48DEA845435}"/>
              </a:ext>
            </a:extLst>
          </p:cNvPr>
          <p:cNvSpPr>
            <a:spLocks noGrp="1"/>
          </p:cNvSpPr>
          <p:nvPr>
            <p:ph idx="1"/>
          </p:nvPr>
        </p:nvSpPr>
        <p:spPr>
          <a:xfrm>
            <a:off x="677334" y="1488613"/>
            <a:ext cx="9182283" cy="4342344"/>
          </a:xfrm>
        </p:spPr>
        <p:txBody>
          <a:bodyPr>
            <a:noAutofit/>
          </a:bodyPr>
          <a:lstStyle/>
          <a:p>
            <a:pPr marL="0" indent="0">
              <a:buNone/>
            </a:pPr>
            <a:r>
              <a:rPr lang="en-GB" sz="2400" dirty="0"/>
              <a:t>This guide has hopefully answered any questions you may have regarding maintenance on your green but if you have a particular concern or just require a bit of advice our advisors will be happy to help at any time. </a:t>
            </a:r>
          </a:p>
          <a:p>
            <a:pPr marL="0" indent="0">
              <a:buNone/>
            </a:pPr>
            <a:r>
              <a:rPr lang="en-GB" sz="2400" dirty="0"/>
              <a:t>Text and photos of any particular problems can be emailed to help us determine what the issue is or perhaps a phone call will be all that is required. Email and phone contacts will be listed at the end of this advisory.</a:t>
            </a:r>
          </a:p>
          <a:p>
            <a:pPr marL="0" indent="0">
              <a:buNone/>
            </a:pPr>
            <a:r>
              <a:rPr lang="en-GB" sz="2400" dirty="0"/>
              <a:t>STS hope that you found this guide useful with our aim to ensure we all have greens to be proud of once the opening day finally arrives.</a:t>
            </a:r>
          </a:p>
        </p:txBody>
      </p:sp>
    </p:spTree>
    <p:extLst>
      <p:ext uri="{BB962C8B-B14F-4D97-AF65-F5344CB8AC3E}">
        <p14:creationId xmlns:p14="http://schemas.microsoft.com/office/powerpoint/2010/main" val="225046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8DB239F6-6428-4332-BEBB-91CFE1674DAB}"/>
              </a:ext>
            </a:extLst>
          </p:cNvPr>
          <p:cNvSpPr>
            <a:spLocks noGrp="1"/>
          </p:cNvSpPr>
          <p:nvPr>
            <p:ph idx="1"/>
          </p:nvPr>
        </p:nvSpPr>
        <p:spPr>
          <a:xfrm>
            <a:off x="312208" y="1505415"/>
            <a:ext cx="10092266" cy="3411482"/>
          </a:xfrm>
        </p:spPr>
        <p:txBody>
          <a:bodyPr>
            <a:normAutofit/>
          </a:bodyPr>
          <a:lstStyle/>
          <a:p>
            <a:pPr marL="0" indent="0">
              <a:buNone/>
            </a:pPr>
            <a:r>
              <a:rPr lang="en-GB" sz="2400" dirty="0"/>
              <a:t>This guide has illustrated all that can be done during this difficult time. If your club finds itself with limited resources of time and manpower the following minimal work will suffice through late March and April. </a:t>
            </a:r>
          </a:p>
          <a:p>
            <a:pPr marL="0" indent="0">
              <a:buNone/>
            </a:pPr>
            <a:r>
              <a:rPr lang="en-GB" sz="2400" dirty="0"/>
              <a:t>Obviously as grass growth increases, as we move into the late Spring period, this may change. If the coronavirus situation does not improve we will provide an update to this advisory at that time.</a:t>
            </a:r>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 name="TextBox 1">
            <a:extLst>
              <a:ext uri="{FF2B5EF4-FFF2-40B4-BE49-F238E27FC236}">
                <a16:creationId xmlns:a16="http://schemas.microsoft.com/office/drawing/2014/main" id="{7DDFE7FA-3841-974B-B7A0-428D707A45CE}"/>
              </a:ext>
            </a:extLst>
          </p:cNvPr>
          <p:cNvSpPr txBox="1"/>
          <p:nvPr/>
        </p:nvSpPr>
        <p:spPr>
          <a:xfrm>
            <a:off x="469900" y="635620"/>
            <a:ext cx="9432383" cy="646331"/>
          </a:xfrm>
          <a:prstGeom prst="rect">
            <a:avLst/>
          </a:prstGeom>
          <a:noFill/>
        </p:spPr>
        <p:txBody>
          <a:bodyPr wrap="square" rtlCol="0">
            <a:spAutoFit/>
          </a:bodyPr>
          <a:lstStyle/>
          <a:p>
            <a:r>
              <a:rPr lang="en-US" sz="3600" dirty="0">
                <a:solidFill>
                  <a:schemeClr val="accent1"/>
                </a:solidFill>
                <a:latin typeface="+mj-lt"/>
              </a:rPr>
              <a:t>Updates</a:t>
            </a:r>
          </a:p>
        </p:txBody>
      </p:sp>
    </p:spTree>
    <p:extLst>
      <p:ext uri="{BB962C8B-B14F-4D97-AF65-F5344CB8AC3E}">
        <p14:creationId xmlns:p14="http://schemas.microsoft.com/office/powerpoint/2010/main" val="1392281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descr="Email">
            <a:extLst>
              <a:ext uri="{FF2B5EF4-FFF2-40B4-BE49-F238E27FC236}">
                <a16:creationId xmlns:a16="http://schemas.microsoft.com/office/drawing/2014/main" id="{5CE90263-8788-49B8-AFD9-D529F5617E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4354" y="1935099"/>
            <a:ext cx="2987802" cy="2987802"/>
          </a:xfrm>
          <a:prstGeom prst="rect">
            <a:avLst/>
          </a:prstGeom>
        </p:spPr>
      </p:pic>
      <p:sp>
        <p:nvSpPr>
          <p:cNvPr id="3" name="Content Placeholder 2">
            <a:extLst>
              <a:ext uri="{FF2B5EF4-FFF2-40B4-BE49-F238E27FC236}">
                <a16:creationId xmlns:a16="http://schemas.microsoft.com/office/drawing/2014/main" id="{93955707-01F0-4D04-8036-A3742846B43C}"/>
              </a:ext>
            </a:extLst>
          </p:cNvPr>
          <p:cNvSpPr>
            <a:spLocks noGrp="1"/>
          </p:cNvSpPr>
          <p:nvPr>
            <p:ph idx="1"/>
          </p:nvPr>
        </p:nvSpPr>
        <p:spPr>
          <a:xfrm>
            <a:off x="4346713" y="1561515"/>
            <a:ext cx="5512904" cy="4479848"/>
          </a:xfrm>
        </p:spPr>
        <p:txBody>
          <a:bodyPr>
            <a:normAutofit/>
          </a:bodyPr>
          <a:lstStyle/>
          <a:p>
            <a:pPr marL="0" indent="0">
              <a:lnSpc>
                <a:spcPct val="90000"/>
              </a:lnSpc>
              <a:buNone/>
            </a:pPr>
            <a:r>
              <a:rPr lang="en-GB" sz="2000" dirty="0"/>
              <a:t>If you have any questions about the maintenance of your green, please contact Sports Turf Services Via:</a:t>
            </a:r>
          </a:p>
          <a:p>
            <a:pPr>
              <a:lnSpc>
                <a:spcPct val="90000"/>
              </a:lnSpc>
            </a:pPr>
            <a:endParaRPr lang="en-GB" sz="2000" dirty="0"/>
          </a:p>
          <a:p>
            <a:pPr>
              <a:lnSpc>
                <a:spcPct val="90000"/>
              </a:lnSpc>
            </a:pPr>
            <a:r>
              <a:rPr lang="en-GB" sz="2000" dirty="0"/>
              <a:t>Kenny Archibald </a:t>
            </a:r>
          </a:p>
          <a:p>
            <a:pPr>
              <a:lnSpc>
                <a:spcPct val="90000"/>
              </a:lnSpc>
            </a:pPr>
            <a:r>
              <a:rPr lang="en-GB" sz="2000" dirty="0"/>
              <a:t>Mobile-07519121972</a:t>
            </a:r>
          </a:p>
          <a:p>
            <a:pPr>
              <a:lnSpc>
                <a:spcPct val="90000"/>
              </a:lnSpc>
            </a:pPr>
            <a:r>
              <a:rPr lang="en-GB" sz="2000" dirty="0">
                <a:solidFill>
                  <a:schemeClr val="tx1"/>
                </a:solidFill>
                <a:hlinkClick r:id="rId4">
                  <a:extLst>
                    <a:ext uri="{A12FA001-AC4F-418D-AE19-62706E023703}">
                      <ahyp:hlinkClr xmlns:ahyp="http://schemas.microsoft.com/office/drawing/2018/hyperlinkcolor" val="tx"/>
                    </a:ext>
                  </a:extLst>
                </a:hlinkClick>
              </a:rPr>
              <a:t>Email-kenny@sportsturfservices.com</a:t>
            </a:r>
            <a:endParaRPr lang="en-GB" sz="2000" dirty="0">
              <a:solidFill>
                <a:schemeClr val="tx1"/>
              </a:solidFill>
            </a:endParaRPr>
          </a:p>
          <a:p>
            <a:pPr>
              <a:lnSpc>
                <a:spcPct val="90000"/>
              </a:lnSpc>
            </a:pPr>
            <a:endParaRPr lang="en-GB" sz="2000" dirty="0"/>
          </a:p>
          <a:p>
            <a:pPr>
              <a:lnSpc>
                <a:spcPct val="90000"/>
              </a:lnSpc>
            </a:pPr>
            <a:r>
              <a:rPr lang="en-GB" sz="2000" dirty="0"/>
              <a:t>Alan Gibson</a:t>
            </a:r>
          </a:p>
          <a:p>
            <a:pPr>
              <a:lnSpc>
                <a:spcPct val="90000"/>
              </a:lnSpc>
            </a:pPr>
            <a:r>
              <a:rPr lang="en-GB" sz="2000" dirty="0"/>
              <a:t>Mobile-07770720049</a:t>
            </a:r>
          </a:p>
          <a:p>
            <a:pPr>
              <a:lnSpc>
                <a:spcPct val="90000"/>
              </a:lnSpc>
            </a:pPr>
            <a:r>
              <a:rPr lang="en-GB" sz="2000" dirty="0">
                <a:solidFill>
                  <a:schemeClr val="tx1"/>
                </a:solidFill>
                <a:hlinkClick r:id="rId5">
                  <a:extLst>
                    <a:ext uri="{A12FA001-AC4F-418D-AE19-62706E023703}">
                      <ahyp:hlinkClr xmlns:ahyp="http://schemas.microsoft.com/office/drawing/2018/hyperlinkcolor" val="tx"/>
                    </a:ext>
                  </a:extLst>
                </a:hlinkClick>
              </a:rPr>
              <a:t>alan_turfshop@yahoo.com</a:t>
            </a:r>
            <a:endParaRPr lang="en-GB" sz="2000" dirty="0">
              <a:solidFill>
                <a:schemeClr val="tx1"/>
              </a:solidFill>
            </a:endParaRPr>
          </a:p>
          <a:p>
            <a:pPr>
              <a:lnSpc>
                <a:spcPct val="90000"/>
              </a:lnSpc>
            </a:pPr>
            <a:endParaRPr lang="en-GB" sz="1400" dirty="0"/>
          </a:p>
        </p:txBody>
      </p:sp>
    </p:spTree>
    <p:extLst>
      <p:ext uri="{BB962C8B-B14F-4D97-AF65-F5344CB8AC3E}">
        <p14:creationId xmlns:p14="http://schemas.microsoft.com/office/powerpoint/2010/main" val="31055634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49</TotalTime>
  <Words>652</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Serving the Scottish Bowling Community </vt:lpstr>
      <vt:lpstr>PowerPoint Presentation</vt:lpstr>
      <vt:lpstr>Please think of your health before carrying out any work </vt:lpstr>
      <vt:lpstr>Mowing your Green </vt:lpstr>
      <vt:lpstr>Switching </vt:lpstr>
      <vt:lpstr>STS Virtual Advisory Service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Serving the Scottish Bowling Community</dc:title>
  <dc:creator>Ross</dc:creator>
  <cp:lastModifiedBy>Darren Weir</cp:lastModifiedBy>
  <cp:revision>9</cp:revision>
  <dcterms:created xsi:type="dcterms:W3CDTF">2020-03-30T09:07:20Z</dcterms:created>
  <dcterms:modified xsi:type="dcterms:W3CDTF">2020-03-30T14:58:15Z</dcterms:modified>
</cp:coreProperties>
</file>